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7"/>
  </p:notesMasterIdLst>
  <p:handoutMasterIdLst>
    <p:handoutMasterId r:id="rId28"/>
  </p:handoutMasterIdLst>
  <p:sldIdLst>
    <p:sldId id="256" r:id="rId2"/>
    <p:sldId id="290" r:id="rId3"/>
    <p:sldId id="291" r:id="rId4"/>
    <p:sldId id="292" r:id="rId5"/>
    <p:sldId id="293" r:id="rId6"/>
    <p:sldId id="294" r:id="rId7"/>
    <p:sldId id="295" r:id="rId8"/>
    <p:sldId id="296" r:id="rId9"/>
    <p:sldId id="312" r:id="rId10"/>
    <p:sldId id="313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14" r:id="rId22"/>
    <p:sldId id="308" r:id="rId23"/>
    <p:sldId id="309" r:id="rId24"/>
    <p:sldId id="310" r:id="rId25"/>
    <p:sldId id="311" r:id="rId26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4510B5A-414E-4933-AD12-B6F77CE03E9E}">
          <p14:sldIdLst>
            <p14:sldId id="256"/>
            <p14:sldId id="290"/>
            <p14:sldId id="291"/>
            <p14:sldId id="292"/>
            <p14:sldId id="293"/>
            <p14:sldId id="294"/>
            <p14:sldId id="295"/>
            <p14:sldId id="296"/>
          </p14:sldIdLst>
        </p14:section>
        <p14:section name="Untitled Section" id="{3F39F4B4-01DF-4CF0-A138-B019D9C79293}">
          <p14:sldIdLst>
            <p14:sldId id="312"/>
            <p14:sldId id="313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14"/>
            <p14:sldId id="308"/>
            <p14:sldId id="309"/>
            <p14:sldId id="310"/>
            <p14:sldId id="31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10" autoAdjust="0"/>
  </p:normalViewPr>
  <p:slideViewPr>
    <p:cSldViewPr>
      <p:cViewPr varScale="1">
        <p:scale>
          <a:sx n="63" d="100"/>
          <a:sy n="63" d="100"/>
        </p:scale>
        <p:origin x="628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981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7739" cy="469424"/>
          </a:xfrm>
          <a:prstGeom prst="rect">
            <a:avLst/>
          </a:prstGeom>
        </p:spPr>
        <p:txBody>
          <a:bodyPr vert="horz" lIns="94404" tIns="47202" rIns="94404" bIns="4720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3" y="1"/>
            <a:ext cx="3077739" cy="469424"/>
          </a:xfrm>
          <a:prstGeom prst="rect">
            <a:avLst/>
          </a:prstGeom>
        </p:spPr>
        <p:txBody>
          <a:bodyPr vert="horz" lIns="94404" tIns="47202" rIns="94404" bIns="47202" rtlCol="0"/>
          <a:lstStyle>
            <a:lvl1pPr algn="r">
              <a:defRPr sz="1200"/>
            </a:lvl1pPr>
          </a:lstStyle>
          <a:p>
            <a:fld id="{39A69766-905A-4839-8C01-E745F28665AE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3"/>
            <a:ext cx="3077739" cy="469424"/>
          </a:xfrm>
          <a:prstGeom prst="rect">
            <a:avLst/>
          </a:prstGeom>
        </p:spPr>
        <p:txBody>
          <a:bodyPr vert="horz" lIns="94404" tIns="47202" rIns="94404" bIns="4720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8917423"/>
            <a:ext cx="3077739" cy="469424"/>
          </a:xfrm>
          <a:prstGeom prst="rect">
            <a:avLst/>
          </a:prstGeom>
        </p:spPr>
        <p:txBody>
          <a:bodyPr vert="horz" lIns="94404" tIns="47202" rIns="94404" bIns="47202" rtlCol="0" anchor="b"/>
          <a:lstStyle>
            <a:lvl1pPr algn="r">
              <a:defRPr sz="1200"/>
            </a:lvl1pPr>
          </a:lstStyle>
          <a:p>
            <a:fld id="{FFBEAA0D-5221-4CC9-9C9B-6AAFD78FF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981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259" cy="469104"/>
          </a:xfrm>
          <a:prstGeom prst="rect">
            <a:avLst/>
          </a:prstGeom>
        </p:spPr>
        <p:txBody>
          <a:bodyPr vert="horz" lIns="92327" tIns="46163" rIns="92327" bIns="4616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618" y="0"/>
            <a:ext cx="3077258" cy="469104"/>
          </a:xfrm>
          <a:prstGeom prst="rect">
            <a:avLst/>
          </a:prstGeom>
        </p:spPr>
        <p:txBody>
          <a:bodyPr vert="horz" lIns="92327" tIns="46163" rIns="92327" bIns="46163" rtlCol="0"/>
          <a:lstStyle>
            <a:lvl1pPr algn="r">
              <a:defRPr sz="1200"/>
            </a:lvl1pPr>
          </a:lstStyle>
          <a:p>
            <a:fld id="{4013DF67-DAD4-4A81-8EEE-FC7AE3520222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4237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27" tIns="46163" rIns="92327" bIns="4616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769" y="4458886"/>
            <a:ext cx="5682940" cy="4225133"/>
          </a:xfrm>
          <a:prstGeom prst="rect">
            <a:avLst/>
          </a:prstGeom>
        </p:spPr>
        <p:txBody>
          <a:bodyPr vert="horz" lIns="92327" tIns="46163" rIns="92327" bIns="4616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770"/>
            <a:ext cx="3077259" cy="469104"/>
          </a:xfrm>
          <a:prstGeom prst="rect">
            <a:avLst/>
          </a:prstGeom>
        </p:spPr>
        <p:txBody>
          <a:bodyPr vert="horz" lIns="92327" tIns="46163" rIns="92327" bIns="4616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618" y="8917770"/>
            <a:ext cx="3077258" cy="469104"/>
          </a:xfrm>
          <a:prstGeom prst="rect">
            <a:avLst/>
          </a:prstGeom>
        </p:spPr>
        <p:txBody>
          <a:bodyPr vert="horz" lIns="92327" tIns="46163" rIns="92327" bIns="46163" rtlCol="0" anchor="b"/>
          <a:lstStyle>
            <a:lvl1pPr algn="r">
              <a:defRPr sz="1200"/>
            </a:lvl1pPr>
          </a:lstStyle>
          <a:p>
            <a:fld id="{22B206FB-800F-47C6-97EB-253111899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630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206FB-800F-47C6-97EB-253111899C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571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sto MT" pitchFamily="18" charset="0"/>
              </a:defRPr>
            </a:lvl1pPr>
          </a:lstStyle>
          <a:p>
            <a:r>
              <a:rPr lang="en-US"/>
              <a:t>Preceptor Training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6C294E-1A8F-4756-8916-64A2FEFB5F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675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>
              <a:defRPr sz="2400" b="1">
                <a:latin typeface="Calisto MT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Calisto MT" pitchFamily="18" charset="0"/>
              </a:defRPr>
            </a:lvl1pPr>
            <a:lvl2pPr>
              <a:defRPr sz="2200">
                <a:solidFill>
                  <a:schemeClr val="tx1"/>
                </a:solidFill>
                <a:latin typeface="Calisto MT" pitchFamily="18" charset="0"/>
              </a:defRPr>
            </a:lvl2pPr>
            <a:lvl3pPr>
              <a:defRPr sz="2000">
                <a:solidFill>
                  <a:schemeClr val="tx1"/>
                </a:solidFill>
                <a:latin typeface="Calisto MT" pitchFamily="18" charset="0"/>
              </a:defRPr>
            </a:lvl3pPr>
            <a:lvl4pPr>
              <a:defRPr sz="1800">
                <a:solidFill>
                  <a:schemeClr val="tx1"/>
                </a:solidFill>
                <a:latin typeface="Calisto MT" pitchFamily="18" charset="0"/>
              </a:defRPr>
            </a:lvl4pPr>
            <a:lvl5pPr>
              <a:defRPr sz="1600">
                <a:solidFill>
                  <a:schemeClr val="tx1"/>
                </a:solidFill>
                <a:latin typeface="Calisto MT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5" t="11545" r="4959" b="11364"/>
          <a:stretch/>
        </p:blipFill>
        <p:spPr>
          <a:xfrm>
            <a:off x="609600" y="457201"/>
            <a:ext cx="2895600" cy="570508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 userDrawn="1"/>
        </p:nvSpPr>
        <p:spPr>
          <a:xfrm>
            <a:off x="1143000" y="1080883"/>
            <a:ext cx="168828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latin typeface="Calisto MT" pitchFamily="18" charset="0"/>
              </a:rPr>
              <a:t>AAS in Mortuary Science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sto MT" pitchFamily="18" charset="0"/>
              </a:defRPr>
            </a:lvl1pPr>
          </a:lstStyle>
          <a:p>
            <a:r>
              <a:rPr lang="en-US"/>
              <a:t>Preceptor Training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sto MT" pitchFamily="18" charset="0"/>
              </a:defRPr>
            </a:lvl1pPr>
          </a:lstStyle>
          <a:p>
            <a:fld id="{676C294E-1A8F-4756-8916-64A2FEFB5F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291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422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80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731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953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107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48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456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219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844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0"/>
              </a:schemeClr>
            </a:gs>
            <a:gs pos="21000">
              <a:schemeClr val="bg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Preceptor Training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C294E-1A8F-4756-8916-64A2FEFB5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81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penepentd@canton.edu" TargetMode="Externa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7344" y="2971800"/>
            <a:ext cx="6400800" cy="2438400"/>
          </a:xfrm>
        </p:spPr>
        <p:txBody>
          <a:bodyPr>
            <a:normAutofit fontScale="70000" lnSpcReduction="20000"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Calisto MT" pitchFamily="18" charset="0"/>
                <a:cs typeface="Times New Roman" panose="02020603050405020304" pitchFamily="18" charset="0"/>
              </a:rPr>
              <a:t>Bachelor of Technology in</a:t>
            </a:r>
          </a:p>
          <a:p>
            <a:r>
              <a:rPr lang="en-US" sz="4800" b="1" dirty="0">
                <a:solidFill>
                  <a:schemeClr val="tx1"/>
                </a:solidFill>
                <a:latin typeface="Calisto MT" pitchFamily="18" charset="0"/>
                <a:cs typeface="Times New Roman" panose="02020603050405020304" pitchFamily="18" charset="0"/>
              </a:rPr>
              <a:t>Funeral Services Administration at SUNY Canton</a:t>
            </a:r>
          </a:p>
          <a:p>
            <a:r>
              <a:rPr lang="en-US" sz="4800" b="1" dirty="0">
                <a:solidFill>
                  <a:schemeClr val="tx1"/>
                </a:solidFill>
                <a:latin typeface="Calisto MT" pitchFamily="18" charset="0"/>
                <a:cs typeface="Times New Roman" panose="02020603050405020304" pitchFamily="18" charset="0"/>
              </a:rPr>
              <a:t>Preceptor Training </a:t>
            </a:r>
          </a:p>
          <a:p>
            <a:r>
              <a:rPr lang="en-US" sz="2800" b="1" dirty="0">
                <a:solidFill>
                  <a:schemeClr val="tx1"/>
                </a:solidFill>
                <a:latin typeface="Calisto MT" pitchFamily="18" charset="0"/>
                <a:cs typeface="Times New Roman" panose="02020603050405020304" pitchFamily="18" charset="0"/>
              </a:rPr>
              <a:t>January 2024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633" y="1143000"/>
            <a:ext cx="3628222" cy="1219200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086068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86000" y="1462308"/>
            <a:ext cx="4572000" cy="393338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The purpose of preceptor training is to orient preceptors to the SUNY Canton’s Practicum &amp; Internship learning objectives.</a:t>
            </a:r>
          </a:p>
          <a:p>
            <a:pPr lvl="0">
              <a:spcBef>
                <a:spcPct val="20000"/>
              </a:spcBef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 </a:t>
            </a:r>
          </a:p>
          <a:p>
            <a:pPr lvl="0">
              <a:spcBef>
                <a:spcPct val="20000"/>
              </a:spcBef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These off-campus experiences are a valuable learning opportunity for students; preceptors who are willing to help students learn are greatly appreciated.</a:t>
            </a:r>
          </a:p>
        </p:txBody>
      </p:sp>
    </p:spTree>
    <p:extLst>
      <p:ext uri="{BB962C8B-B14F-4D97-AF65-F5344CB8AC3E}">
        <p14:creationId xmlns:p14="http://schemas.microsoft.com/office/powerpoint/2010/main" val="2804850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Preceptor Requirements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0" y="1610041"/>
            <a:ext cx="4572000" cy="474591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Graduate of an ABFSE-accredited program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Licensed funeral director in New York State or the State where the student wishes to do his/her practical experience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Free of complaints from the Bureau of Funeral Directing or licensing state agency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Provide feedback to student and FSAD faculty at SUNY Canton</a:t>
            </a:r>
          </a:p>
        </p:txBody>
      </p:sp>
    </p:spTree>
    <p:extLst>
      <p:ext uri="{BB962C8B-B14F-4D97-AF65-F5344CB8AC3E}">
        <p14:creationId xmlns:p14="http://schemas.microsoft.com/office/powerpoint/2010/main" val="994333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Verification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08760" y="1676400"/>
            <a:ext cx="6400800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Copy of New York Funeral Director’s  license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Verification of Funeral Home License to Practice Funeral Directing during site visit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Verification of Good Standing with the Bureau of Funeral Directing on State Website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Copy of CEU certificates for the last biennium </a:t>
            </a:r>
          </a:p>
        </p:txBody>
      </p:sp>
    </p:spTree>
    <p:extLst>
      <p:ext uri="{BB962C8B-B14F-4D97-AF65-F5344CB8AC3E}">
        <p14:creationId xmlns:p14="http://schemas.microsoft.com/office/powerpoint/2010/main" val="2139874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Preceptor Background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43000" y="1600200"/>
            <a:ext cx="7239000" cy="4745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Experienced in the art of embalming; involved in similar program as a student 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Minimum 2-year experience as practitioner of mortuary science in New York or state where experience is held; completed state-required internship during last semester before graduation.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Completed at least 5 cases funeral and embalming cases during Practicum experience and 10 funeral and embalming cases during Internship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Endorsed by management of funeral home as a qualified embalmer with basic skills and demonstrates professionalism</a:t>
            </a:r>
          </a:p>
        </p:txBody>
      </p:sp>
    </p:spTree>
    <p:extLst>
      <p:ext uri="{BB962C8B-B14F-4D97-AF65-F5344CB8AC3E}">
        <p14:creationId xmlns:p14="http://schemas.microsoft.com/office/powerpoint/2010/main" val="2921007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solidFill>
                  <a:prstClr val="black"/>
                </a:solidFill>
                <a:latin typeface="Calisto MT" pitchFamily="18" charset="0"/>
              </a:rPr>
              <a:t>Academic Considerations/</a:t>
            </a:r>
            <a:br>
              <a:rPr lang="en-US" sz="2400" b="1" dirty="0">
                <a:solidFill>
                  <a:prstClr val="black"/>
                </a:solidFill>
                <a:latin typeface="Calisto MT" pitchFamily="18" charset="0"/>
              </a:rPr>
            </a:br>
            <a:r>
              <a:rPr lang="en-US" sz="2400" b="1" dirty="0">
                <a:solidFill>
                  <a:prstClr val="black"/>
                </a:solidFill>
                <a:latin typeface="Calisto MT" pitchFamily="18" charset="0"/>
              </a:rPr>
              <a:t>Scope of Student Training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7200" y="1432878"/>
            <a:ext cx="8229600" cy="5004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Instruction must have a logical sequence (simple to complex) and include the following embalming tasks:</a:t>
            </a:r>
          </a:p>
          <a:p>
            <a:pPr lvl="0">
              <a:spcBef>
                <a:spcPct val="20000"/>
              </a:spcBef>
            </a:pPr>
            <a:endParaRPr lang="en-US" sz="1000" dirty="0">
              <a:solidFill>
                <a:prstClr val="black"/>
              </a:solidFill>
              <a:latin typeface="Calisto MT" pitchFamily="18" charset="0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Body disinfection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Body positioning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Posing of features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Raising of vessels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Selection and mixing of fluids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Injection of fluids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Aspiration of body cavities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Closing and suturing of incisions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Completion of case report</a:t>
            </a:r>
          </a:p>
        </p:txBody>
      </p:sp>
    </p:spTree>
    <p:extLst>
      <p:ext uri="{BB962C8B-B14F-4D97-AF65-F5344CB8AC3E}">
        <p14:creationId xmlns:p14="http://schemas.microsoft.com/office/powerpoint/2010/main" val="3475380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solidFill>
                  <a:prstClr val="black"/>
                </a:solidFill>
                <a:latin typeface="Calisto MT" pitchFamily="18" charset="0"/>
              </a:rPr>
              <a:t>Academic Considerations/</a:t>
            </a:r>
            <a:br>
              <a:rPr lang="en-US" sz="2400" b="1" dirty="0">
                <a:solidFill>
                  <a:prstClr val="black"/>
                </a:solidFill>
                <a:latin typeface="Calisto MT" pitchFamily="18" charset="0"/>
              </a:rPr>
            </a:br>
            <a:r>
              <a:rPr lang="en-US" sz="2400" b="1" dirty="0">
                <a:solidFill>
                  <a:prstClr val="black"/>
                </a:solidFill>
                <a:latin typeface="Calisto MT" pitchFamily="18" charset="0"/>
              </a:rPr>
              <a:t>Scope of Student Training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51432" y="1667657"/>
            <a:ext cx="6096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200" dirty="0">
                <a:solidFill>
                  <a:prstClr val="black"/>
                </a:solidFill>
                <a:latin typeface="Calisto MT" pitchFamily="18" charset="0"/>
              </a:rPr>
              <a:t>Funeral directing tasks should include some or all of the following:</a:t>
            </a:r>
          </a:p>
          <a:p>
            <a:pPr lvl="0">
              <a:spcBef>
                <a:spcPct val="20000"/>
              </a:spcBef>
            </a:pPr>
            <a:endParaRPr lang="en-US" sz="2200" dirty="0">
              <a:solidFill>
                <a:prstClr val="black"/>
              </a:solidFill>
              <a:latin typeface="Calisto MT" pitchFamily="18" charset="0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Calisto MT" pitchFamily="18" charset="0"/>
              </a:rPr>
              <a:t>Attending funerals, memorial services and visitations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Calisto MT" pitchFamily="18" charset="0"/>
              </a:rPr>
              <a:t>Working on paperwork associated with funeral service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Calisto MT" pitchFamily="18" charset="0"/>
              </a:rPr>
              <a:t>Entering data in the Database Application Vital Events (DAVE) </a:t>
            </a:r>
            <a:r>
              <a:rPr lang="en-US" sz="2200" b="1" dirty="0">
                <a:solidFill>
                  <a:prstClr val="black"/>
                </a:solidFill>
                <a:latin typeface="Calisto MT" pitchFamily="18" charset="0"/>
              </a:rPr>
              <a:t>New Requirement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Calisto MT" pitchFamily="18" charset="0"/>
              </a:rPr>
              <a:t>Removing bodies from a variety of places of death</a:t>
            </a:r>
          </a:p>
        </p:txBody>
      </p:sp>
    </p:spTree>
    <p:extLst>
      <p:ext uri="{BB962C8B-B14F-4D97-AF65-F5344CB8AC3E}">
        <p14:creationId xmlns:p14="http://schemas.microsoft.com/office/powerpoint/2010/main" val="1777571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College Expectations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90500" y="1470650"/>
            <a:ext cx="8763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Only one student may be assigned to a preceptor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SUNY Canton FSAD Case &amp; Embalming Report will be completed for each case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Student must actively participate in at least 10 embalming procedures and 10 funerals during their Internship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Student must actively participate in at least 5 embalming procedures and 5 funerals during their Practicum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One student at one site at any given time unless prior approval from the FSAD Director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Clinical sites will have appropriate Personal Protective Equipment</a:t>
            </a:r>
          </a:p>
        </p:txBody>
      </p:sp>
    </p:spTree>
    <p:extLst>
      <p:ext uri="{BB962C8B-B14F-4D97-AF65-F5344CB8AC3E}">
        <p14:creationId xmlns:p14="http://schemas.microsoft.com/office/powerpoint/2010/main" val="3383568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B56F4-66CE-DBA3-FEF5-FE670B60B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prstClr val="black"/>
                </a:solidFill>
                <a:latin typeface="Calisto MT" pitchFamily="18" charset="0"/>
              </a:rPr>
              <a:t>College Expectations</a:t>
            </a:r>
            <a:br>
              <a:rPr lang="en-US" sz="4400" b="1" dirty="0">
                <a:solidFill>
                  <a:prstClr val="black"/>
                </a:solidFill>
                <a:latin typeface="Calisto MT" pitchFamily="18" charset="0"/>
              </a:rPr>
            </a:br>
            <a:r>
              <a:rPr lang="en-US" sz="4400" b="1" dirty="0">
                <a:solidFill>
                  <a:prstClr val="black"/>
                </a:solidFill>
                <a:latin typeface="Calisto MT" pitchFamily="18" charset="0"/>
              </a:rPr>
              <a:t>(continued)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2D1DB53-C04F-2E61-67EA-03E168582C5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For Online students </a:t>
            </a:r>
            <a:r>
              <a:rPr lang="en-US" dirty="0"/>
              <a:t>who are working part-time in the funeral home as part of their educational experience:</a:t>
            </a:r>
          </a:p>
          <a:p>
            <a:r>
              <a:rPr lang="en-US" dirty="0"/>
              <a:t>Students need to be on the FH Workman’s Compensation policy</a:t>
            </a:r>
          </a:p>
          <a:p>
            <a:r>
              <a:rPr lang="en-US" dirty="0"/>
              <a:t>Students need to be on FH auto insurance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305D6B7-FC33-F02F-8EA4-A70E96D75A9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Students need to be paid in accordance with state and federal Wage and Hour requirements</a:t>
            </a:r>
          </a:p>
          <a:p>
            <a:r>
              <a:rPr lang="en-US" dirty="0"/>
              <a:t>Students need to attend two, on campus residencies during their educational process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14627-08A2-5A8C-D37D-76CEAF734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37A86C-5A92-D76E-8ABF-69D838B0E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062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1559427-5FA1-F5EF-695B-C10BF9346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College Expectation</a:t>
            </a:r>
            <a:br>
              <a:rPr lang="en-US" dirty="0"/>
            </a:br>
            <a:r>
              <a:rPr lang="en-US" dirty="0"/>
              <a:t>(continue)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121DF32-A794-8821-8EB6-CB1A701EC7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2012949"/>
            <a:ext cx="80772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Addition Courses Requiring Preceptor Involvement </a:t>
            </a:r>
          </a:p>
          <a:p>
            <a:pPr marL="0" indent="0" algn="ctr">
              <a:buNone/>
            </a:pPr>
            <a:r>
              <a:rPr lang="en-US" b="1" dirty="0"/>
              <a:t>For Online Students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4879263-92A8-071B-FC5E-1281B0DCFA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4580" y="3155949"/>
            <a:ext cx="7221220" cy="3200400"/>
          </a:xfrm>
        </p:spPr>
        <p:txBody>
          <a:bodyPr/>
          <a:lstStyle/>
          <a:p>
            <a:r>
              <a:rPr lang="en-US" dirty="0"/>
              <a:t>FSAD 121 Analytical Embalming</a:t>
            </a:r>
          </a:p>
          <a:p>
            <a:r>
              <a:rPr lang="en-US" dirty="0"/>
              <a:t> FSAD 211 Embalming and Aseptic Techniques</a:t>
            </a:r>
          </a:p>
          <a:p>
            <a:r>
              <a:rPr lang="en-US" dirty="0"/>
              <a:t>FSAD 307 Human Response to Death</a:t>
            </a:r>
          </a:p>
          <a:p>
            <a:r>
              <a:rPr lang="en-US" dirty="0"/>
              <a:t>FSAD 321 Advanced Embalming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B0623F-20CC-4309-7571-8775CF6FE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AEB108-F946-9440-4027-C318CE13B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443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solidFill>
                  <a:prstClr val="black"/>
                </a:solidFill>
                <a:latin typeface="Calisto MT" pitchFamily="18" charset="0"/>
              </a:rPr>
              <a:t>College Expectations</a:t>
            </a:r>
            <a:br>
              <a:rPr lang="en-US" sz="2400" b="1" dirty="0">
                <a:solidFill>
                  <a:prstClr val="black"/>
                </a:solidFill>
                <a:latin typeface="Calisto MT" pitchFamily="18" charset="0"/>
              </a:rPr>
            </a:br>
            <a:r>
              <a:rPr lang="en-US" sz="2400" b="1" dirty="0">
                <a:solidFill>
                  <a:prstClr val="black"/>
                </a:solidFill>
                <a:latin typeface="Calisto MT" pitchFamily="18" charset="0"/>
              </a:rPr>
              <a:t>(continued)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11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00100" y="1905000"/>
            <a:ext cx="7543800" cy="437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Funeral home will follow state rules for embalming of deceased human remains.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Preceptor agrees to periodic on-site visits by the FSAD Director (or college faculty) at SUNY Canton.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Preceptor agrees to mentor students in as many functions, tasks, and activities related to embalming and funeral directing as possible.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If the funeral home receives a violation before, during  or after a preceptorship, the Preceptor must contact the FSAD Director prior to the next student assignment</a:t>
            </a:r>
          </a:p>
        </p:txBody>
      </p:sp>
    </p:spTree>
    <p:extLst>
      <p:ext uri="{BB962C8B-B14F-4D97-AF65-F5344CB8AC3E}">
        <p14:creationId xmlns:p14="http://schemas.microsoft.com/office/powerpoint/2010/main" val="3171648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solidFill>
                  <a:prstClr val="black"/>
                </a:solidFill>
              </a:rPr>
              <a:t>FSAD Requirement for </a:t>
            </a:r>
            <a:br>
              <a:rPr lang="en-US" sz="4000" dirty="0">
                <a:solidFill>
                  <a:prstClr val="black"/>
                </a:solidFill>
              </a:rPr>
            </a:br>
            <a:r>
              <a:rPr lang="en-US" sz="4000" dirty="0">
                <a:solidFill>
                  <a:prstClr val="black"/>
                </a:solidFill>
              </a:rPr>
              <a:t>Students for Internship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12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3400" y="1905000"/>
            <a:ext cx="82356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SUNY Canton FSAD students will have: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successfully completed all didactic requirements of the program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Students in Practicum will have completed FSAD 121 Embalming I prior to beginning this experience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Completed OSHA training;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Documented Hepatitis B vaccination (or waiver thereof); and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Been oriented to Practicum experience expectations.</a:t>
            </a:r>
          </a:p>
        </p:txBody>
      </p:sp>
    </p:spTree>
    <p:extLst>
      <p:ext uri="{BB962C8B-B14F-4D97-AF65-F5344CB8AC3E}">
        <p14:creationId xmlns:p14="http://schemas.microsoft.com/office/powerpoint/2010/main" val="2990121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FSAD Requirement for </a:t>
            </a:r>
            <a:br>
              <a:rPr lang="en-US" dirty="0"/>
            </a:br>
            <a:r>
              <a:rPr lang="en-US" dirty="0"/>
              <a:t>Students for Internship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13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7680" y="2057400"/>
            <a:ext cx="8534400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SUNY Canton FSAD students will have: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successfully completed all didactic requirements of the program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Students in Internship will have completed FSAD 211 Embalming II prior to beginning this experience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Students will be enrolled in FSAD 321 Advanced Embalming during their Internship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Completed OSHA training;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Documented Hepatitis B vaccination (or waiver thereof); and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Been oriented to Internship in FSAD 308 Intro to Internship.</a:t>
            </a:r>
          </a:p>
        </p:txBody>
      </p:sp>
    </p:spTree>
    <p:extLst>
      <p:ext uri="{BB962C8B-B14F-4D97-AF65-F5344CB8AC3E}">
        <p14:creationId xmlns:p14="http://schemas.microsoft.com/office/powerpoint/2010/main" val="2704783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Disciplinary Issues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14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23900" y="1752600"/>
            <a:ext cx="7696200" cy="393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Preceptors should enforce the SUNY Canton Student  Code of Conduct in addition to the rules of their funeral homes.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Although certain situations may warrant immediate removal of the student, preceptors are encouraged to promptly contact the program director to notify attendance, behavioral, confidentiality, or performance issues.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Any behavioral or unprofessional conduct should be immediately reported to the FSAD Director</a:t>
            </a:r>
          </a:p>
        </p:txBody>
      </p:sp>
    </p:spTree>
    <p:extLst>
      <p:ext uri="{BB962C8B-B14F-4D97-AF65-F5344CB8AC3E}">
        <p14:creationId xmlns:p14="http://schemas.microsoft.com/office/powerpoint/2010/main" val="2789166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Affiliation Agreement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15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7200" y="1524000"/>
            <a:ext cx="8458200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An Affiliation Agreement will be completed between the funeral home and the faculty prior to the start of the Practicum or Internship experience.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Learning objectives will be designed, supervised, and evaluated by the FSAD Director.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FSAD Director and Preceptors will monitor student activities.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FSAD Director will assign the final grade for the Practicum/Internship experience.</a:t>
            </a:r>
          </a:p>
        </p:txBody>
      </p:sp>
    </p:spTree>
    <p:extLst>
      <p:ext uri="{BB962C8B-B14F-4D97-AF65-F5344CB8AC3E}">
        <p14:creationId xmlns:p14="http://schemas.microsoft.com/office/powerpoint/2010/main" val="2417977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Teaching Strategies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16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2057400"/>
            <a:ext cx="7696200" cy="3120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Establish clear goals and accountability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Show interest and provide explanations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Show concern for students and their learning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Assess frequently and provide timely feedback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Allow independence and control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Promote active engagement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Share your experiences</a:t>
            </a:r>
          </a:p>
        </p:txBody>
      </p:sp>
    </p:spTree>
    <p:extLst>
      <p:ext uri="{BB962C8B-B14F-4D97-AF65-F5344CB8AC3E}">
        <p14:creationId xmlns:p14="http://schemas.microsoft.com/office/powerpoint/2010/main" val="1601686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Preceptor Responsibilities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17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" y="1652804"/>
            <a:ext cx="8686800" cy="4413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600" dirty="0">
                <a:solidFill>
                  <a:prstClr val="black"/>
                </a:solidFill>
                <a:latin typeface="Calisto MT" pitchFamily="18" charset="0"/>
              </a:rPr>
              <a:t>Clearly discuss the requirements of the internship with the student intern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600" dirty="0">
                <a:solidFill>
                  <a:prstClr val="black"/>
                </a:solidFill>
                <a:latin typeface="Calisto MT" pitchFamily="18" charset="0"/>
              </a:rPr>
              <a:t>Work with the student to complete on-site goals, duties, and learning objectives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600" dirty="0">
                <a:solidFill>
                  <a:prstClr val="black"/>
                </a:solidFill>
                <a:latin typeface="Calisto MT" pitchFamily="18" charset="0"/>
              </a:rPr>
              <a:t>Provide ongoing supervision and feedback to the student on his/her performance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600" dirty="0">
                <a:solidFill>
                  <a:prstClr val="black"/>
                </a:solidFill>
                <a:latin typeface="Calisto MT" pitchFamily="18" charset="0"/>
              </a:rPr>
              <a:t>Talk with the faculty mentor and/or meet with him/her during a site visit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600" dirty="0">
                <a:solidFill>
                  <a:prstClr val="black"/>
                </a:solidFill>
                <a:latin typeface="Calisto MT" pitchFamily="18" charset="0"/>
              </a:rPr>
              <a:t>Complete an evaluation of the student’s performance and attitude</a:t>
            </a:r>
          </a:p>
        </p:txBody>
      </p:sp>
    </p:spTree>
    <p:extLst>
      <p:ext uri="{BB962C8B-B14F-4D97-AF65-F5344CB8AC3E}">
        <p14:creationId xmlns:p14="http://schemas.microsoft.com/office/powerpoint/2010/main" val="2352876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Faculty Responsibility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18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1680236"/>
            <a:ext cx="8305800" cy="2825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Keep in weekly contact with the student to provide guidance and support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Visit the Practicum/Internship site periodically and contact the site preceptor when necessary to discuss the student’s performance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Assess the student’s learning based established departmental procedures</a:t>
            </a:r>
          </a:p>
        </p:txBody>
      </p:sp>
    </p:spTree>
    <p:extLst>
      <p:ext uri="{BB962C8B-B14F-4D97-AF65-F5344CB8AC3E}">
        <p14:creationId xmlns:p14="http://schemas.microsoft.com/office/powerpoint/2010/main" val="260009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Student’s Responsibility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19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93776" y="1752600"/>
            <a:ext cx="8305800" cy="3711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Perform to the best of his/her ability tasks assigned by preceptor that relate to my learning objectives and to the responsibilities of the position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Follow all the procedures and rules of the funeral home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Notify the FSAD Director of any problems that may arise during the Practicum/Internship experience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Conduct yourself like a professional funeral director at all times. Re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Behavioral or unprofessional conduct will not be tolerated</a:t>
            </a:r>
          </a:p>
        </p:txBody>
      </p:sp>
    </p:spTree>
    <p:extLst>
      <p:ext uri="{BB962C8B-B14F-4D97-AF65-F5344CB8AC3E}">
        <p14:creationId xmlns:p14="http://schemas.microsoft.com/office/powerpoint/2010/main" val="11431893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20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" y="1561088"/>
            <a:ext cx="8686800" cy="476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Preceptor requirements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200" dirty="0">
                <a:solidFill>
                  <a:prstClr val="black"/>
                </a:solidFill>
                <a:latin typeface="Calisto MT" pitchFamily="18" charset="0"/>
              </a:rPr>
              <a:t>Compliance with NY (or State where experience is taking place) licensing requirements to practice Funeral Directing 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200" dirty="0">
                <a:solidFill>
                  <a:prstClr val="black"/>
                </a:solidFill>
                <a:latin typeface="Calisto MT" pitchFamily="18" charset="0"/>
              </a:rPr>
              <a:t>Embalming and Restorative Art knowledge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200" dirty="0">
                <a:solidFill>
                  <a:prstClr val="black"/>
                </a:solidFill>
                <a:latin typeface="Calisto MT" pitchFamily="18" charset="0"/>
              </a:rPr>
              <a:t>No state or federal violations (Funeral director in Good Standings with the state)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Instruction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200" dirty="0">
                <a:solidFill>
                  <a:prstClr val="black"/>
                </a:solidFill>
                <a:latin typeface="Calisto MT" pitchFamily="18" charset="0"/>
              </a:rPr>
              <a:t>Simple to complex tasks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200" dirty="0">
                <a:solidFill>
                  <a:prstClr val="black"/>
                </a:solidFill>
                <a:latin typeface="Calisto MT" pitchFamily="18" charset="0"/>
              </a:rPr>
              <a:t>Hands-on embalming for the student funeral director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200" dirty="0">
                <a:solidFill>
                  <a:prstClr val="black"/>
                </a:solidFill>
                <a:latin typeface="Calisto MT" pitchFamily="18" charset="0"/>
              </a:rPr>
              <a:t>Other funeral directing duties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200" dirty="0">
                <a:solidFill>
                  <a:prstClr val="black"/>
                </a:solidFill>
                <a:latin typeface="Calisto MT" pitchFamily="18" charset="0"/>
              </a:rPr>
              <a:t>Case reports must be completed by the student &amp; signed by the Preceptor.</a:t>
            </a:r>
          </a:p>
        </p:txBody>
      </p:sp>
    </p:spTree>
    <p:extLst>
      <p:ext uri="{BB962C8B-B14F-4D97-AF65-F5344CB8AC3E}">
        <p14:creationId xmlns:p14="http://schemas.microsoft.com/office/powerpoint/2010/main" val="2249135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80D2-EB8C-9F52-29DB-912B3ED95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(continues)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74C0BA7-A580-46EF-56F4-6F1585ADDB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FSAD 121 Analytical Embalming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must actively participate in 5 embalmings</a:t>
            </a:r>
          </a:p>
          <a:p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FSAD 211 Embalming and Aseptic Techniques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must actively participate in 5 embalmings</a:t>
            </a:r>
          </a:p>
          <a:p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FSAD 321 Advanced Embalming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must complete pre-room assignments.</a:t>
            </a:r>
          </a:p>
          <a:p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FSAD 307 Human Response to Death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must actively participate funeral service activities</a:t>
            </a:r>
          </a:p>
          <a:p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FSAD 323 Restorative Art,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must actively engage in restorative art techniques for 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preparations of human remains. 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solidFill>
                <a:prstClr val="black"/>
              </a:solidFill>
              <a:latin typeface="Calisto MT" pitchFamily="18" charset="0"/>
            </a:endParaRPr>
          </a:p>
          <a:p>
            <a:endParaRPr lang="en-US" sz="2800" dirty="0">
              <a:solidFill>
                <a:prstClr val="black"/>
              </a:solidFill>
              <a:latin typeface="Calisto MT" pitchFamily="18" charset="0"/>
            </a:endParaRPr>
          </a:p>
          <a:p>
            <a:endParaRPr lang="en-US" sz="2800" dirty="0">
              <a:solidFill>
                <a:prstClr val="black"/>
              </a:solidFill>
              <a:latin typeface="Calisto MT" pitchFamily="18" charset="0"/>
            </a:endParaRPr>
          </a:p>
          <a:p>
            <a:endParaRPr lang="en-US" sz="2800" dirty="0">
              <a:solidFill>
                <a:prstClr val="black"/>
              </a:solidFill>
              <a:latin typeface="Calisto MT" pitchFamily="18" charset="0"/>
            </a:endParaRPr>
          </a:p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71ECFE-5A60-3181-5EB9-BBDE51961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8BC44B-1ABE-2F2E-F430-6CE8CC3EE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974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(continued)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22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7200" y="1590981"/>
            <a:ext cx="8610600" cy="4930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Instruction (continued)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200" dirty="0">
                <a:solidFill>
                  <a:prstClr val="black"/>
                </a:solidFill>
                <a:latin typeface="Calisto MT" pitchFamily="18" charset="0"/>
              </a:rPr>
              <a:t>SUNY Canton will provide OSHA training to students.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200" dirty="0">
                <a:solidFill>
                  <a:prstClr val="black"/>
                </a:solidFill>
                <a:latin typeface="Calisto MT" pitchFamily="18" charset="0"/>
              </a:rPr>
              <a:t>Funeral home will provide PPEs.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200" dirty="0">
                <a:solidFill>
                  <a:prstClr val="black"/>
                </a:solidFill>
                <a:latin typeface="Calisto MT" pitchFamily="18" charset="0"/>
              </a:rPr>
              <a:t>All state rules and regulations from Bureau of Funeral Directing must be followed.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200" dirty="0">
                <a:solidFill>
                  <a:prstClr val="black"/>
                </a:solidFill>
                <a:latin typeface="Calisto MT" pitchFamily="18" charset="0"/>
              </a:rPr>
              <a:t>The preceptor sets the ground rules for dress and professional conduct.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200" dirty="0">
                <a:solidFill>
                  <a:prstClr val="black"/>
                </a:solidFill>
                <a:latin typeface="Calisto MT" pitchFamily="18" charset="0"/>
              </a:rPr>
              <a:t>Preceptors should remind the students of the </a:t>
            </a:r>
            <a:r>
              <a:rPr lang="en-US" sz="2200" b="1" dirty="0">
                <a:solidFill>
                  <a:prstClr val="black"/>
                </a:solidFill>
                <a:latin typeface="Calisto MT" pitchFamily="18" charset="0"/>
              </a:rPr>
              <a:t>importance for the respect of privacy and confidentiality for the deceased and his/her family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200" dirty="0">
                <a:solidFill>
                  <a:prstClr val="black"/>
                </a:solidFill>
                <a:latin typeface="Calisto MT" pitchFamily="18" charset="0"/>
              </a:rPr>
              <a:t>Preceptor agrees to mentor the student in as many functions, tasks, and activities in relation to embalming and funeral directing </a:t>
            </a:r>
          </a:p>
        </p:txBody>
      </p:sp>
    </p:spTree>
    <p:extLst>
      <p:ext uri="{BB962C8B-B14F-4D97-AF65-F5344CB8AC3E}">
        <p14:creationId xmlns:p14="http://schemas.microsoft.com/office/powerpoint/2010/main" val="7492716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23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95400" y="1676400"/>
            <a:ext cx="6781800" cy="393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Preceptor Manual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Embalming &amp; Case Forms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Affiliation Agreement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K Form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Exhibit A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Liability of Insurance Certificate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College website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200" dirty="0">
                <a:solidFill>
                  <a:prstClr val="black"/>
                </a:solidFill>
                <a:latin typeface="Calisto MT" pitchFamily="18" charset="0"/>
              </a:rPr>
              <a:t>SUNY Canton College Catalog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200" dirty="0">
                <a:solidFill>
                  <a:prstClr val="black"/>
                </a:solidFill>
                <a:latin typeface="Calisto MT" pitchFamily="18" charset="0"/>
              </a:rPr>
              <a:t>Program webpage</a:t>
            </a:r>
          </a:p>
        </p:txBody>
      </p:sp>
    </p:spTree>
    <p:extLst>
      <p:ext uri="{BB962C8B-B14F-4D97-AF65-F5344CB8AC3E}">
        <p14:creationId xmlns:p14="http://schemas.microsoft.com/office/powerpoint/2010/main" val="9491184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br>
              <a:rPr lang="en-US" altLang="en-US" b="1" dirty="0">
                <a:latin typeface="Arial" panose="020B0604020202020204" pitchFamily="34" charset="0"/>
              </a:rPr>
            </a:br>
            <a:br>
              <a:rPr lang="en-US" altLang="en-US" b="1" dirty="0">
                <a:latin typeface="Arial" panose="020B0604020202020204" pitchFamily="34" charset="0"/>
              </a:rPr>
            </a:br>
            <a:br>
              <a:rPr lang="en-US" altLang="en-US" b="1" dirty="0">
                <a:latin typeface="Arial" panose="020B0604020202020204" pitchFamily="34" charset="0"/>
              </a:rPr>
            </a:br>
            <a:br>
              <a:rPr lang="en-US" altLang="en-US" b="1" dirty="0">
                <a:latin typeface="Arial" panose="020B0604020202020204" pitchFamily="34" charset="0"/>
              </a:rPr>
            </a:br>
            <a:br>
              <a:rPr lang="en-US" altLang="en-US" b="1" dirty="0">
                <a:latin typeface="Arial" panose="020B0604020202020204" pitchFamily="34" charset="0"/>
              </a:rPr>
            </a:br>
            <a:br>
              <a:rPr lang="en-US" altLang="en-US" b="1" dirty="0">
                <a:latin typeface="Arial" panose="020B0604020202020204" pitchFamily="34" charset="0"/>
              </a:rPr>
            </a:br>
            <a:br>
              <a:rPr lang="en-US" altLang="en-US" b="1" dirty="0">
                <a:latin typeface="Arial" panose="020B0604020202020204" pitchFamily="34" charset="0"/>
              </a:rPr>
            </a:br>
            <a:br>
              <a:rPr lang="en-US" altLang="en-US" b="1" dirty="0">
                <a:latin typeface="Arial" panose="020B0604020202020204" pitchFamily="34" charset="0"/>
              </a:rPr>
            </a:br>
            <a:br>
              <a:rPr lang="en-US" altLang="en-US" b="1" dirty="0">
                <a:latin typeface="Arial" panose="020B0604020202020204" pitchFamily="34" charset="0"/>
              </a:rPr>
            </a:br>
            <a:br>
              <a:rPr lang="en-US" altLang="en-US" b="1" dirty="0">
                <a:latin typeface="Arial" panose="020B0604020202020204" pitchFamily="34" charset="0"/>
              </a:rPr>
            </a:br>
            <a:r>
              <a:rPr lang="en-US" dirty="0">
                <a:solidFill>
                  <a:prstClr val="black"/>
                </a:solidFill>
              </a:rPr>
              <a:t>Contact Information</a:t>
            </a:r>
            <a:br>
              <a:rPr lang="en-US" altLang="en-US" b="1" dirty="0">
                <a:latin typeface="Arial" panose="020B0604020202020204" pitchFamily="34" charset="0"/>
              </a:rPr>
            </a:br>
            <a:br>
              <a:rPr lang="en-US" altLang="en-US" b="1" dirty="0">
                <a:latin typeface="Arial" panose="020B0604020202020204" pitchFamily="34" charset="0"/>
              </a:rPr>
            </a:br>
            <a:r>
              <a:rPr lang="en-US" altLang="en-US" b="1" dirty="0">
                <a:latin typeface="Arial" panose="020B0604020202020204" pitchFamily="34" charset="0"/>
              </a:rPr>
              <a:t>Funeral Services Administration</a:t>
            </a:r>
            <a:br>
              <a:rPr lang="en-US" altLang="en-US" dirty="0">
                <a:latin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</a:rPr>
              <a:t>Program Director</a:t>
            </a:r>
            <a:br>
              <a:rPr lang="en-US" altLang="en-US" dirty="0">
                <a:latin typeface="Arial" panose="020B0604020202020204" pitchFamily="34" charset="0"/>
              </a:rPr>
            </a:br>
            <a:br>
              <a:rPr lang="en-US" altLang="en-US" dirty="0">
                <a:latin typeface="Arial" panose="020B0604020202020204" pitchFamily="34" charset="0"/>
              </a:rPr>
            </a:br>
            <a:r>
              <a:rPr lang="en-US" altLang="en-US" b="1" dirty="0">
                <a:latin typeface="Arial" panose="020B0604020202020204" pitchFamily="34" charset="0"/>
              </a:rPr>
              <a:t>David R. Penepent, PhD</a:t>
            </a:r>
            <a:br>
              <a:rPr lang="en-US" altLang="en-US" dirty="0">
                <a:latin typeface="Arial" panose="020B0604020202020204" pitchFamily="34" charset="0"/>
              </a:rPr>
            </a:br>
            <a:r>
              <a:rPr lang="en-US" altLang="en-US" sz="3600" dirty="0">
                <a:latin typeface="Arial" panose="020B0604020202020204" pitchFamily="34" charset="0"/>
              </a:rPr>
              <a:t>34 Cornell Dr., Canton, NY 13617</a:t>
            </a:r>
            <a:br>
              <a:rPr lang="en-US" altLang="en-US" dirty="0">
                <a:latin typeface="Arial" panose="020B0604020202020204" pitchFamily="34" charset="0"/>
              </a:rPr>
            </a:br>
            <a:r>
              <a:rPr lang="en-US" altLang="en-US" sz="3100" dirty="0">
                <a:latin typeface="Arial" panose="020B0604020202020204" pitchFamily="34" charset="0"/>
              </a:rPr>
              <a:t>(315) 386-7170 (o)</a:t>
            </a:r>
            <a:br>
              <a:rPr lang="en-US" altLang="en-US" sz="3100" dirty="0">
                <a:latin typeface="Arial" panose="020B0604020202020204" pitchFamily="34" charset="0"/>
              </a:rPr>
            </a:br>
            <a:r>
              <a:rPr lang="en-US" altLang="en-US" sz="3100" dirty="0">
                <a:latin typeface="Arial" panose="020B0604020202020204" pitchFamily="34" charset="0"/>
              </a:rPr>
              <a:t>(585) 356-4929 (c)</a:t>
            </a:r>
            <a:br>
              <a:rPr lang="en-US" altLang="en-US" dirty="0">
                <a:latin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  <a:hlinkClick r:id="rId2"/>
              </a:rPr>
              <a:t>penepentd@canton.edu</a:t>
            </a:r>
            <a:br>
              <a:rPr lang="en-US" altLang="en-US" dirty="0"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644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Preceptor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C294E-1A8F-4756-8916-64A2FEFB5F3D}" type="slidenum">
              <a:rPr lang="en-US" smtClean="0"/>
              <a:t>25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49808" y="1600200"/>
            <a:ext cx="7924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400" dirty="0">
                <a:solidFill>
                  <a:prstClr val="black"/>
                </a:solidFill>
                <a:latin typeface="Calisto MT" pitchFamily="18" charset="0"/>
              </a:rPr>
              <a:t>Thank you for being a part of the teaching process for the next generation of funeral directors. Your attention and cooperation in this important training helps us create a robust Practical/Internship experience.</a:t>
            </a:r>
          </a:p>
        </p:txBody>
      </p:sp>
    </p:spTree>
    <p:extLst>
      <p:ext uri="{BB962C8B-B14F-4D97-AF65-F5344CB8AC3E}">
        <p14:creationId xmlns:p14="http://schemas.microsoft.com/office/powerpoint/2010/main" val="1129111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1012</TotalTime>
  <Words>1533</Words>
  <Application>Microsoft Office PowerPoint</Application>
  <PresentationFormat>On-screen Show (4:3)</PresentationFormat>
  <Paragraphs>204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Calisto MT</vt:lpstr>
      <vt:lpstr>Times New Roman</vt:lpstr>
      <vt:lpstr>Office Theme</vt:lpstr>
      <vt:lpstr>PowerPoint Presentation</vt:lpstr>
      <vt:lpstr>Introduction</vt:lpstr>
      <vt:lpstr>Preceptor Requirements</vt:lpstr>
      <vt:lpstr>Verification</vt:lpstr>
      <vt:lpstr>Preceptor Background</vt:lpstr>
      <vt:lpstr>Academic Considerations/ Scope of Student Training</vt:lpstr>
      <vt:lpstr>Academic Considerations/ Scope of Student Training</vt:lpstr>
      <vt:lpstr>College Expectations</vt:lpstr>
      <vt:lpstr>College Expectations (continued)</vt:lpstr>
      <vt:lpstr>College Expectation (continue)</vt:lpstr>
      <vt:lpstr>College Expectations (continued)</vt:lpstr>
      <vt:lpstr>FSAD Requirement for  Students for Internship</vt:lpstr>
      <vt:lpstr>FSAD Requirement for  Students for Internship</vt:lpstr>
      <vt:lpstr>Disciplinary Issues</vt:lpstr>
      <vt:lpstr>Affiliation Agreement</vt:lpstr>
      <vt:lpstr>Teaching Strategies</vt:lpstr>
      <vt:lpstr>Preceptor Responsibilities</vt:lpstr>
      <vt:lpstr>Faculty Responsibility</vt:lpstr>
      <vt:lpstr>Student’s Responsibility</vt:lpstr>
      <vt:lpstr>Summary</vt:lpstr>
      <vt:lpstr>Summary (continues)</vt:lpstr>
      <vt:lpstr>Summary (continued)</vt:lpstr>
      <vt:lpstr>Resources</vt:lpstr>
      <vt:lpstr>          Contact Information  Funeral Services Administration Program Director  David R. Penepent, PhD 34 Cornell Dr., Canton, NY 13617 (315) 386-7170 (o) (585) 356-4929 (c) penepentd@canton.edu 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Simone</dc:creator>
  <cp:lastModifiedBy>Penepent, David</cp:lastModifiedBy>
  <cp:revision>71</cp:revision>
  <cp:lastPrinted>2024-08-12T13:06:49Z</cp:lastPrinted>
  <dcterms:created xsi:type="dcterms:W3CDTF">2014-08-18T15:16:02Z</dcterms:created>
  <dcterms:modified xsi:type="dcterms:W3CDTF">2024-08-12T13:11:32Z</dcterms:modified>
</cp:coreProperties>
</file>